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853" r:id="rId2"/>
    <p:sldMasterId id="2147483989" r:id="rId3"/>
    <p:sldMasterId id="2147484005" r:id="rId4"/>
    <p:sldMasterId id="2147484131" r:id="rId5"/>
    <p:sldMasterId id="2147484147" r:id="rId6"/>
  </p:sldMasterIdLst>
  <p:notesMasterIdLst>
    <p:notesMasterId r:id="rId19"/>
  </p:notesMasterIdLst>
  <p:sldIdLst>
    <p:sldId id="378" r:id="rId7"/>
    <p:sldId id="317" r:id="rId8"/>
    <p:sldId id="330" r:id="rId9"/>
    <p:sldId id="346" r:id="rId10"/>
    <p:sldId id="352" r:id="rId11"/>
    <p:sldId id="350" r:id="rId12"/>
    <p:sldId id="355" r:id="rId13"/>
    <p:sldId id="363" r:id="rId14"/>
    <p:sldId id="361" r:id="rId15"/>
    <p:sldId id="383" r:id="rId16"/>
    <p:sldId id="382" r:id="rId17"/>
    <p:sldId id="379" r:id="rId1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41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00FF00"/>
    <a:srgbClr val="FF9900"/>
    <a:srgbClr val="66FF33"/>
    <a:srgbClr val="FF0000"/>
    <a:srgbClr val="CCECFF"/>
    <a:srgbClr val="FF33CC"/>
    <a:srgbClr val="00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0925" autoAdjust="0"/>
  </p:normalViewPr>
  <p:slideViewPr>
    <p:cSldViewPr>
      <p:cViewPr varScale="1">
        <p:scale>
          <a:sx n="103" d="100"/>
          <a:sy n="103" d="100"/>
        </p:scale>
        <p:origin x="606" y="10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4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A53FA65-60C1-433A-B188-D61BA5E3C429}" type="datetimeFigureOut">
              <a:rPr lang="lt-LT"/>
              <a:pPr>
                <a:defRPr/>
              </a:pPr>
              <a:t>2016-05-31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2DE5DD-41B3-43EE-8935-04582D5AAC9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6635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6" name="Freeform 1028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7" name="Freeform 1029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8" name="Freeform 1030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76807" name="Rectangle 103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lt-LT" noProof="0" smtClean="0"/>
              <a:t>Click to edit Master title style</a:t>
            </a:r>
          </a:p>
        </p:txBody>
      </p:sp>
      <p:sp>
        <p:nvSpPr>
          <p:cNvPr id="76808" name="Rectangle 103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lt-LT" noProof="0" smtClean="0"/>
              <a:t>Click to edit Master subtitle style</a:t>
            </a:r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10" name="Rectangle 103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11" name="Rectangle 103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A43EF6-C7C9-4A8A-9A3F-A5E226C83598}" type="slidenum">
              <a:rPr lang="en-GB" altLang="lt-LT"/>
              <a:pPr>
                <a:defRPr/>
              </a:pPr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65706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1F703-3DBB-4058-AB98-142EA602ECCB}" type="slidenum">
              <a:rPr lang="en-GB" altLang="lt-LT"/>
              <a:pPr>
                <a:defRPr/>
              </a:pPr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195253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AB3B1-90CE-45B2-80C2-D427CC0FE40B}" type="slidenum">
              <a:rPr lang="en-GB" altLang="lt-LT"/>
              <a:pPr>
                <a:defRPr/>
              </a:pPr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3842419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41475"/>
            <a:ext cx="7772400" cy="4454525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A3F1F-A1A5-45B5-BF68-7B912AED8806}" type="slidenum">
              <a:rPr lang="en-GB" altLang="lt-LT"/>
              <a:pPr>
                <a:defRPr/>
              </a:pPr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2125351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0128E-BF32-45F7-B72C-49075F9648A7}" type="slidenum">
              <a:rPr lang="en-GB" altLang="lt-LT"/>
              <a:pPr>
                <a:defRPr/>
              </a:pPr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2773174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41475"/>
            <a:ext cx="7772400" cy="4454525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3B50C-9314-4FBC-9CDA-B94B8C879BDD}" type="slidenum">
              <a:rPr lang="en-GB" altLang="lt-LT"/>
              <a:pPr>
                <a:defRPr/>
              </a:pPr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2499277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641475"/>
            <a:ext cx="7772400" cy="4454525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2F97B-2122-4289-953B-65E6533B6CDB}" type="slidenum">
              <a:rPr lang="en-GB" altLang="lt-LT"/>
              <a:pPr>
                <a:defRPr/>
              </a:pPr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1878043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E48B0E8-271E-4C2F-AD03-3C41C509B8E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10041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69E3656-0FED-43D2-A253-78C9B4F31A0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33423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5C7FD82-EC4E-46C4-98E6-85AF740982F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1136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530C7CF-B3FA-4466-9343-61F779E0C4C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9844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FEA35-136D-4048-87A7-4CA118457C54}" type="slidenum">
              <a:rPr lang="en-GB" altLang="lt-LT"/>
              <a:pPr>
                <a:defRPr/>
              </a:pPr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1927125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AA88EB7-CF83-4AAF-A1B5-7C084B94691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5696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735E03A-1AEF-4361-94AB-E950C1A485D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9150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210602E-F248-4B23-9322-055625A6282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20057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06011E8-FEE8-4807-8D82-ED7DCCB6BEF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6569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F36AA43-3C4A-43E9-931A-67F5E592C83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2066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CD2EEB3-6D69-4E54-8029-AC7B9E4C633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95865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299ABEB-AA2A-44BA-8C08-1757B8C7A73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39801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647DB0-10F9-4BFE-93E2-A7BDFD417A1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5280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F5146D5-EBC2-4FF6-92EA-D443D7A0A42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2418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967779B-33CF-425C-A758-59CBB8BCEAA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7503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6F9F-87D4-4479-9AA0-6234818617C6}" type="slidenum">
              <a:rPr lang="en-GB" altLang="lt-LT"/>
              <a:pPr>
                <a:defRPr/>
              </a:pPr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3572229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775701E-8E91-4BBB-9A19-2D667ECC6BB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6639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6A821-C15A-4F1F-8778-9BA52CF276CD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65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2D596-D955-4415-A292-1072BA4F99B0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06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9BD33-FB5A-4077-8FE9-ECA04238DA8B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02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21BD2-6DD9-4813-9E79-9316AEBAE841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41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8D0CD-9BA1-4784-AE67-65D8D7EFFF37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504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E3725-D96A-44B8-A956-39130F7F9881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34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C6404-4063-4ABF-8534-5E3673082687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20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39FA7-AD4D-40FB-8B30-DD403EB78EC9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752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B7A09-92FA-4E18-8FCE-A808C95F2CFD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0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718B6-8761-42B7-9282-F6F59D61EF0D}" type="slidenum">
              <a:rPr lang="en-GB" altLang="lt-LT"/>
              <a:pPr>
                <a:defRPr/>
              </a:pPr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3939900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41F40-D9D5-48A9-A7F7-C8262AD3B00D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96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294E0-5285-433E-BD6F-E8E25B1A2D6D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16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E6D0-BA98-4C67-BF42-C18457FDC927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34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2E2F8-091E-46D3-8BB4-E9C835F93F9E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97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B998C-C5A6-4A9A-814F-31A3B2907276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117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C31F-63DC-4B8B-9221-D847B39150D7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4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6A821-C15A-4F1F-8778-9BA52CF276CD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827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2D596-D955-4415-A292-1072BA4F99B0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2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9BD33-FB5A-4077-8FE9-ECA04238DA8B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47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21BD2-6DD9-4813-9E79-9316AEBAE841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0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594D3-FC18-4E4F-A70D-8B13DBB15308}" type="slidenum">
              <a:rPr lang="en-GB" altLang="lt-LT"/>
              <a:pPr>
                <a:defRPr/>
              </a:pPr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37360357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8D0CD-9BA1-4784-AE67-65D8D7EFFF37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987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E3725-D96A-44B8-A956-39130F7F9881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027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C6404-4063-4ABF-8534-5E3673082687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349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39FA7-AD4D-40FB-8B30-DD403EB78EC9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935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B7A09-92FA-4E18-8FCE-A808C95F2CFD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60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41F40-D9D5-48A9-A7F7-C8262AD3B00D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294E0-5285-433E-BD6F-E8E25B1A2D6D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510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E6D0-BA98-4C67-BF42-C18457FDC927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788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2E2F8-091E-46D3-8BB4-E9C835F93F9E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456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B998C-C5A6-4A9A-814F-31A3B2907276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3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8A500-8921-4360-8419-D2F53A5F5F9B}" type="slidenum">
              <a:rPr lang="en-GB" altLang="lt-LT"/>
              <a:pPr>
                <a:defRPr/>
              </a:pPr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18053076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C31F-63DC-4B8B-9221-D847B39150D7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347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8A055-1931-4D14-A460-131EE859248A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084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D5FE1-73B1-4914-80EA-11B26ED9EB85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250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DBE49-F14C-4AC3-B93A-6E49439C231B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698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7EB93-8639-4A17-A4F4-F633E6F0241E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574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49786-1CF7-4AA4-B048-653031E1DBC2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914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CE83-C0C9-4D50-A2DC-5E800E153D25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230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982FD-5303-4B76-830A-B782B1AA594F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425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E7140-2703-4FBD-BD17-CEC2D56F9C47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688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F9B4C-CB7F-44BD-8304-0591CFF1E242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6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1202B-20A4-4BA5-8BDE-976447A93626}" type="slidenum">
              <a:rPr lang="en-GB" altLang="lt-LT"/>
              <a:pPr>
                <a:defRPr/>
              </a:pPr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25936284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9228A-161C-4175-B432-1D4F7FADD5C2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044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79447-877B-4F11-8B74-F8A7B66F66B7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060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2A13C-5715-49E9-8E3C-ABD771584FD1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02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2375-7DB8-4C04-9A7C-D78452FCE77F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263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2847F-CF06-4A4C-A631-43D3C3B33DE1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116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7BE57-22B9-4D72-AB5E-57D9E47924DF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087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8A055-1931-4D14-A460-131EE859248A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298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D5FE1-73B1-4914-80EA-11B26ED9EB85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270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DBE49-F14C-4AC3-B93A-6E49439C231B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514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7EB93-8639-4A17-A4F4-F633E6F0241E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3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6D95C-AAC8-430D-B5D6-ADDB06487919}" type="slidenum">
              <a:rPr lang="en-GB" altLang="lt-LT"/>
              <a:pPr>
                <a:defRPr/>
              </a:pPr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6646111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49786-1CF7-4AA4-B048-653031E1DBC2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292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CE83-C0C9-4D50-A2DC-5E800E153D25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129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982FD-5303-4B76-830A-B782B1AA594F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396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E7140-2703-4FBD-BD17-CEC2D56F9C47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253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F9B4C-CB7F-44BD-8304-0591CFF1E242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570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9228A-161C-4175-B432-1D4F7FADD5C2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377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79447-877B-4F11-8B74-F8A7B66F66B7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533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2A13C-5715-49E9-8E3C-ABD771584FD1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513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2375-7DB8-4C04-9A7C-D78452FCE77F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9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2847F-CF06-4A4C-A631-43D3C3B33DE1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1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9D44-9189-4F45-9A52-4796C584CB1D}" type="slidenum">
              <a:rPr lang="en-GB" altLang="lt-LT"/>
              <a:pPr>
                <a:defRPr/>
              </a:pPr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1997256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7BE57-22B9-4D72-AB5E-57D9E47924DF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9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7578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t-LT" smtClean="0"/>
              <a:t>Click to edit Master title style</a:t>
            </a:r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75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GB" altLang="lt-LT"/>
          </a:p>
        </p:txBody>
      </p:sp>
      <p:sp>
        <p:nvSpPr>
          <p:cNvPr id="757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7248E65F-D626-4530-A969-01F91B59DD3D}" type="slidenum">
              <a:rPr lang="en-GB" altLang="lt-LT"/>
              <a:pPr>
                <a:defRPr/>
              </a:pPr>
              <a:t>‹#›</a:t>
            </a:fld>
            <a:endParaRPr lang="en-GB" altLang="lt-LT"/>
          </a:p>
        </p:txBody>
      </p:sp>
      <p:sp>
        <p:nvSpPr>
          <p:cNvPr id="7578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t-LT" smtClean="0"/>
              <a:t>Click to edit Master text styles</a:t>
            </a:r>
          </a:p>
          <a:p>
            <a:pPr lvl="1"/>
            <a:r>
              <a:rPr lang="en-GB" altLang="lt-LT" smtClean="0"/>
              <a:t>Second level</a:t>
            </a:r>
          </a:p>
          <a:p>
            <a:pPr lvl="2"/>
            <a:r>
              <a:rPr lang="en-GB" altLang="lt-LT" smtClean="0"/>
              <a:t>Third level</a:t>
            </a:r>
          </a:p>
          <a:p>
            <a:pPr lvl="3"/>
            <a:r>
              <a:rPr lang="en-GB" altLang="lt-LT" smtClean="0"/>
              <a:t>Fourth level</a:t>
            </a:r>
          </a:p>
          <a:p>
            <a:pPr lvl="4"/>
            <a:r>
              <a:rPr lang="en-GB" altLang="lt-LT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0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text styles</a:t>
            </a:r>
          </a:p>
          <a:p>
            <a:pPr lvl="1"/>
            <a:r>
              <a:rPr lang="lt-LT" altLang="lt-LT" smtClean="0"/>
              <a:t>Second level</a:t>
            </a:r>
          </a:p>
          <a:p>
            <a:pPr lvl="2"/>
            <a:r>
              <a:rPr lang="lt-LT" altLang="lt-LT" smtClean="0"/>
              <a:t>Third level</a:t>
            </a:r>
          </a:p>
          <a:p>
            <a:pPr lvl="3"/>
            <a:r>
              <a:rPr lang="lt-LT" altLang="lt-LT" smtClean="0"/>
              <a:t>Fourth level</a:t>
            </a:r>
          </a:p>
          <a:p>
            <a:pPr lvl="4"/>
            <a:r>
              <a:rPr lang="lt-LT" alt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03E47E3-160C-41B5-A925-3886BC4DB5B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text styles</a:t>
            </a:r>
          </a:p>
          <a:p>
            <a:pPr lvl="1"/>
            <a:r>
              <a:rPr lang="lt-LT" altLang="lt-LT" smtClean="0"/>
              <a:t>Second level</a:t>
            </a:r>
          </a:p>
          <a:p>
            <a:pPr lvl="2"/>
            <a:r>
              <a:rPr lang="lt-LT" altLang="lt-LT" smtClean="0"/>
              <a:t>Third level</a:t>
            </a:r>
          </a:p>
          <a:p>
            <a:pPr lvl="3"/>
            <a:r>
              <a:rPr lang="lt-LT" altLang="lt-LT" smtClean="0"/>
              <a:t>Fourth level</a:t>
            </a:r>
          </a:p>
          <a:p>
            <a:pPr lvl="4"/>
            <a:r>
              <a:rPr lang="lt-LT" alt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43D4431-5599-4003-A087-73ECE91505A4}" type="slidenum">
              <a:rPr lang="lt-LT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text styles</a:t>
            </a:r>
          </a:p>
          <a:p>
            <a:pPr lvl="1"/>
            <a:r>
              <a:rPr lang="lt-LT" altLang="lt-LT" smtClean="0"/>
              <a:t>Second level</a:t>
            </a:r>
          </a:p>
          <a:p>
            <a:pPr lvl="2"/>
            <a:r>
              <a:rPr lang="lt-LT" altLang="lt-LT" smtClean="0"/>
              <a:t>Third level</a:t>
            </a:r>
          </a:p>
          <a:p>
            <a:pPr lvl="3"/>
            <a:r>
              <a:rPr lang="lt-LT" altLang="lt-LT" smtClean="0"/>
              <a:t>Fourth level</a:t>
            </a:r>
          </a:p>
          <a:p>
            <a:pPr lvl="4"/>
            <a:r>
              <a:rPr lang="lt-LT" alt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43D4431-5599-4003-A087-73ECE91505A4}" type="slidenum">
              <a:rPr lang="lt-LT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text styles</a:t>
            </a:r>
          </a:p>
          <a:p>
            <a:pPr lvl="1"/>
            <a:r>
              <a:rPr lang="lt-LT" altLang="lt-LT" smtClean="0"/>
              <a:t>Second level</a:t>
            </a:r>
          </a:p>
          <a:p>
            <a:pPr lvl="2"/>
            <a:r>
              <a:rPr lang="lt-LT" altLang="lt-LT" smtClean="0"/>
              <a:t>Third level</a:t>
            </a:r>
          </a:p>
          <a:p>
            <a:pPr lvl="3"/>
            <a:r>
              <a:rPr lang="lt-LT" altLang="lt-LT" smtClean="0"/>
              <a:t>Fourth level</a:t>
            </a:r>
          </a:p>
          <a:p>
            <a:pPr lvl="4"/>
            <a:r>
              <a:rPr lang="lt-LT" alt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45C105-BE09-46FB-AD9B-6FAD1F1FC3A7}" type="slidenum">
              <a:rPr lang="lt-LT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2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  <p:sldLayoutId id="2147484144" r:id="rId13"/>
    <p:sldLayoutId id="2147484145" r:id="rId14"/>
    <p:sldLayoutId id="214748414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text styles</a:t>
            </a:r>
          </a:p>
          <a:p>
            <a:pPr lvl="1"/>
            <a:r>
              <a:rPr lang="lt-LT" altLang="lt-LT" smtClean="0"/>
              <a:t>Second level</a:t>
            </a:r>
          </a:p>
          <a:p>
            <a:pPr lvl="2"/>
            <a:r>
              <a:rPr lang="lt-LT" altLang="lt-LT" smtClean="0"/>
              <a:t>Third level</a:t>
            </a:r>
          </a:p>
          <a:p>
            <a:pPr lvl="3"/>
            <a:r>
              <a:rPr lang="lt-LT" altLang="lt-LT" smtClean="0"/>
              <a:t>Fourth level</a:t>
            </a:r>
          </a:p>
          <a:p>
            <a:pPr lvl="4"/>
            <a:r>
              <a:rPr lang="lt-LT" alt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45C105-BE09-46FB-AD9B-6FAD1F1FC3A7}" type="slidenum">
              <a:rPr lang="lt-LT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3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  <p:sldLayoutId id="2147484160" r:id="rId13"/>
    <p:sldLayoutId id="2147484161" r:id="rId14"/>
    <p:sldLayoutId id="214748416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6519" y="1700808"/>
            <a:ext cx="8561263" cy="2735262"/>
          </a:xfrm>
        </p:spPr>
        <p:txBody>
          <a:bodyPr/>
          <a:lstStyle/>
          <a:p>
            <a:pPr eaLnBrk="1" hangingPunct="1"/>
            <a:r>
              <a:rPr lang="en-US" altLang="lt-LT" b="1" dirty="0" smtClean="0"/>
              <a:t/>
            </a:r>
            <a:br>
              <a:rPr lang="en-US" altLang="lt-LT" b="1" dirty="0" smtClean="0"/>
            </a:br>
            <a:r>
              <a:rPr lang="lt-LT" altLang="lt-LT" sz="4600" b="1" dirty="0" smtClean="0"/>
              <a:t>A</a:t>
            </a:r>
            <a:r>
              <a:rPr lang="en-US" altLang="lt-LT" sz="4600" b="1" dirty="0" smtClean="0"/>
              <a:t>GRICULTURAL DRAINAGE </a:t>
            </a:r>
            <a:r>
              <a:rPr lang="en-US" altLang="lt-LT" b="1" dirty="0" smtClean="0"/>
              <a:t>AND WATER QUALITY </a:t>
            </a:r>
            <a:r>
              <a:rPr lang="en-US" altLang="lt-LT" sz="3200" b="1" dirty="0" smtClean="0"/>
              <a:t/>
            </a:r>
            <a:br>
              <a:rPr lang="en-US" altLang="lt-LT" sz="3200" b="1" dirty="0" smtClean="0"/>
            </a:br>
            <a:r>
              <a:rPr lang="en-US" altLang="lt-LT" sz="3000" b="1" dirty="0" smtClean="0"/>
              <a:t>the demand for alternative practices to achieve the balance</a:t>
            </a:r>
            <a:br>
              <a:rPr lang="en-US" altLang="lt-LT" sz="3000" b="1" dirty="0" smtClean="0"/>
            </a:br>
            <a:r>
              <a:rPr lang="lt-LT" altLang="lt-LT" sz="2800" b="1" dirty="0" smtClean="0"/>
              <a:t> </a:t>
            </a:r>
            <a:r>
              <a:rPr lang="en-US" altLang="lt-LT" sz="3600" b="1" dirty="0" smtClean="0"/>
              <a:t/>
            </a:r>
            <a:br>
              <a:rPr lang="en-US" altLang="lt-LT" sz="3600" b="1" dirty="0" smtClean="0"/>
            </a:br>
            <a:r>
              <a:rPr lang="en-US" altLang="lt-LT" sz="3000" b="1" dirty="0" err="1" smtClean="0"/>
              <a:t>Arvydas</a:t>
            </a:r>
            <a:r>
              <a:rPr lang="en-US" altLang="lt-LT" sz="3000" b="1" dirty="0" smtClean="0"/>
              <a:t> </a:t>
            </a:r>
            <a:r>
              <a:rPr lang="en-US" altLang="lt-LT" sz="3000" b="1" dirty="0" err="1" smtClean="0"/>
              <a:t>Povilaitis</a:t>
            </a:r>
            <a:r>
              <a:rPr lang="lt-LT" altLang="lt-LT" sz="4000" b="1" dirty="0" smtClean="0"/>
              <a:t/>
            </a:r>
            <a:br>
              <a:rPr lang="lt-LT" altLang="lt-LT" sz="4000" b="1" dirty="0" smtClean="0"/>
            </a:br>
            <a:r>
              <a:rPr lang="lt-LT" altLang="lt-LT" sz="3600" b="1" dirty="0" smtClean="0"/>
              <a:t/>
            </a:r>
            <a:br>
              <a:rPr lang="lt-LT" altLang="lt-LT" sz="3600" b="1" dirty="0" smtClean="0"/>
            </a:br>
            <a:r>
              <a:rPr lang="lt-LT" altLang="lt-LT" sz="3600" b="1" dirty="0" smtClean="0"/>
              <a:t/>
            </a:r>
            <a:br>
              <a:rPr lang="lt-LT" altLang="lt-LT" sz="3600" b="1" dirty="0" smtClean="0"/>
            </a:br>
            <a:endParaRPr lang="lt-LT" altLang="lt-LT" sz="3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9936" y="5759412"/>
            <a:ext cx="4248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"</a:t>
            </a:r>
            <a:r>
              <a:rPr lang="en-US" sz="1200" b="1" dirty="0">
                <a:solidFill>
                  <a:srgbClr val="000000"/>
                </a:solidFill>
                <a:latin typeface="+mn-lt"/>
              </a:rPr>
              <a:t>Water </a:t>
            </a:r>
            <a:r>
              <a:rPr lang="lt-LT" sz="1200" b="1" dirty="0" smtClean="0">
                <a:solidFill>
                  <a:srgbClr val="000000"/>
                </a:solidFill>
                <a:latin typeface="+mn-lt"/>
              </a:rPr>
              <a:t>M</a:t>
            </a:r>
            <a:r>
              <a:rPr lang="en-US" sz="1200" b="1" dirty="0" err="1" smtClean="0">
                <a:solidFill>
                  <a:srgbClr val="000000"/>
                </a:solidFill>
                <a:latin typeface="+mn-lt"/>
              </a:rPr>
              <a:t>anagement</a:t>
            </a:r>
            <a:r>
              <a:rPr lang="en-US" sz="12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+mn-lt"/>
              </a:rPr>
              <a:t>in </a:t>
            </a:r>
            <a:r>
              <a:rPr lang="lt-LT" sz="1200" b="1" dirty="0" smtClean="0">
                <a:solidFill>
                  <a:srgbClr val="000000"/>
                </a:solidFill>
                <a:latin typeface="+mn-lt"/>
              </a:rPr>
              <a:t>A</a:t>
            </a:r>
            <a:r>
              <a:rPr lang="en-US" sz="1200" b="1" dirty="0" err="1" smtClean="0">
                <a:solidFill>
                  <a:srgbClr val="000000"/>
                </a:solidFill>
                <a:latin typeface="+mn-lt"/>
              </a:rPr>
              <a:t>griculture</a:t>
            </a:r>
            <a:r>
              <a:rPr lang="en-US" sz="1200" b="1" dirty="0" smtClean="0">
                <a:solidFill>
                  <a:srgbClr val="000000"/>
                </a:solidFill>
                <a:latin typeface="+mn-lt"/>
              </a:rPr>
              <a:t> and </a:t>
            </a:r>
            <a:r>
              <a:rPr lang="en-US" sz="1200" b="1" dirty="0">
                <a:solidFill>
                  <a:srgbClr val="000000"/>
                </a:solidFill>
                <a:latin typeface="+mn-lt"/>
              </a:rPr>
              <a:t>Environment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"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rgbClr val="BBE0E3">
                    <a:lumMod val="25000"/>
                  </a:srgbClr>
                </a:solidFill>
                <a:latin typeface="Arial" charset="0"/>
              </a:rPr>
              <a:t>26 May, 2016 </a:t>
            </a:r>
            <a:r>
              <a:rPr lang="en-US" sz="1200" b="1" dirty="0" err="1" smtClean="0">
                <a:solidFill>
                  <a:srgbClr val="BBE0E3">
                    <a:lumMod val="25000"/>
                  </a:srgbClr>
                </a:solidFill>
                <a:latin typeface="Arial" charset="0"/>
              </a:rPr>
              <a:t>Panev</a:t>
            </a:r>
            <a:r>
              <a:rPr lang="lt-LT" sz="1200" b="1" dirty="0" err="1" smtClean="0">
                <a:solidFill>
                  <a:srgbClr val="BBE0E3">
                    <a:lumMod val="25000"/>
                  </a:srgbClr>
                </a:solidFill>
                <a:latin typeface="Arial" charset="0"/>
              </a:rPr>
              <a:t>ėžys</a:t>
            </a:r>
            <a:r>
              <a:rPr lang="lt-LT" sz="1200" b="1" dirty="0" smtClean="0">
                <a:solidFill>
                  <a:srgbClr val="BBE0E3">
                    <a:lumMod val="25000"/>
                  </a:srgbClr>
                </a:solidFill>
                <a:latin typeface="Arial" charset="0"/>
              </a:rPr>
              <a:t>, </a:t>
            </a:r>
            <a:r>
              <a:rPr lang="lt-LT" sz="1200" b="1" dirty="0" err="1" smtClean="0">
                <a:solidFill>
                  <a:srgbClr val="BBE0E3">
                    <a:lumMod val="25000"/>
                  </a:srgbClr>
                </a:solidFill>
                <a:latin typeface="Arial" charset="0"/>
              </a:rPr>
              <a:t>Li</a:t>
            </a:r>
            <a:r>
              <a:rPr lang="en-US" sz="1200" b="1" dirty="0" err="1" smtClean="0">
                <a:solidFill>
                  <a:srgbClr val="BBE0E3">
                    <a:lumMod val="25000"/>
                  </a:srgbClr>
                </a:solidFill>
                <a:latin typeface="Arial" charset="0"/>
              </a:rPr>
              <a:t>thuania</a:t>
            </a:r>
            <a:endParaRPr lang="lt-LT" sz="1100" b="1" dirty="0">
              <a:solidFill>
                <a:srgbClr val="BBE0E3">
                  <a:lumMod val="25000"/>
                </a:srgbClr>
              </a:solidFill>
              <a:latin typeface="Arial" charset="0"/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93096"/>
            <a:ext cx="5322512" cy="116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4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r>
              <a:rPr lang="lt-LT" altLang="lt-LT" b="1" dirty="0" err="1"/>
              <a:t>Denitrifying</a:t>
            </a:r>
            <a:r>
              <a:rPr lang="lt-LT" altLang="lt-LT" b="1" dirty="0"/>
              <a:t> </a:t>
            </a:r>
            <a:r>
              <a:rPr lang="lt-LT" altLang="lt-LT" b="1" dirty="0" err="1"/>
              <a:t>Bioreactor</a:t>
            </a:r>
            <a:endParaRPr lang="lt-LT" altLang="lt-LT" b="1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altLang="lt-LT" b="1" dirty="0" err="1" smtClean="0"/>
              <a:t>Bioreactor‘s</a:t>
            </a:r>
            <a:r>
              <a:rPr lang="lt-LT" altLang="lt-LT" b="1" dirty="0" smtClean="0"/>
              <a:t> </a:t>
            </a:r>
            <a:r>
              <a:rPr lang="en-US" altLang="lt-LT" b="1" dirty="0" smtClean="0"/>
              <a:t>designed </a:t>
            </a:r>
            <a:r>
              <a:rPr lang="lt-LT" altLang="lt-LT" b="1" dirty="0" err="1" smtClean="0"/>
              <a:t>volume</a:t>
            </a:r>
            <a:endParaRPr lang="lt-LT" altLang="lt-LT" b="1" dirty="0" smtClean="0"/>
          </a:p>
          <a:p>
            <a:r>
              <a:rPr lang="lt-LT" altLang="lt-LT" dirty="0" err="1" smtClean="0"/>
              <a:t>Organic</a:t>
            </a:r>
            <a:r>
              <a:rPr lang="lt-LT" altLang="lt-LT" dirty="0" smtClean="0"/>
              <a:t> </a:t>
            </a:r>
            <a:r>
              <a:rPr lang="lt-LT" altLang="lt-LT" dirty="0" err="1"/>
              <a:t>l</a:t>
            </a:r>
            <a:r>
              <a:rPr lang="lt-LT" altLang="lt-LT" dirty="0" err="1" smtClean="0"/>
              <a:t>oad</a:t>
            </a:r>
            <a:r>
              <a:rPr lang="lt-LT" altLang="lt-LT" dirty="0" smtClean="0"/>
              <a:t> </a:t>
            </a:r>
            <a:r>
              <a:rPr lang="lt-LT" altLang="lt-LT" dirty="0" err="1" smtClean="0"/>
              <a:t>properties</a:t>
            </a:r>
            <a:r>
              <a:rPr lang="lt-LT" altLang="lt-LT" dirty="0" smtClean="0"/>
              <a:t> </a:t>
            </a:r>
          </a:p>
          <a:p>
            <a:r>
              <a:rPr lang="lt-LT" altLang="lt-LT" dirty="0" err="1" smtClean="0"/>
              <a:t>Microbiological</a:t>
            </a:r>
            <a:r>
              <a:rPr lang="lt-LT" altLang="lt-LT" dirty="0" smtClean="0"/>
              <a:t> </a:t>
            </a:r>
            <a:r>
              <a:rPr lang="lt-LT" altLang="lt-LT" dirty="0" err="1" smtClean="0"/>
              <a:t>activity</a:t>
            </a:r>
            <a:endParaRPr lang="lt-LT" altLang="lt-LT" dirty="0" smtClean="0"/>
          </a:p>
          <a:p>
            <a:r>
              <a:rPr lang="lt-LT" altLang="lt-LT" dirty="0" smtClean="0"/>
              <a:t>N</a:t>
            </a:r>
            <a:r>
              <a:rPr lang="lt-LT" altLang="lt-LT" sz="1800" dirty="0" smtClean="0"/>
              <a:t>2</a:t>
            </a:r>
            <a:r>
              <a:rPr lang="lt-LT" altLang="lt-LT" dirty="0" smtClean="0"/>
              <a:t>O, NO </a:t>
            </a:r>
            <a:r>
              <a:rPr lang="lt-LT" altLang="lt-LT" dirty="0" err="1" smtClean="0"/>
              <a:t>gas</a:t>
            </a:r>
            <a:r>
              <a:rPr lang="lt-LT" altLang="lt-LT" dirty="0" smtClean="0"/>
              <a:t> </a:t>
            </a:r>
            <a:r>
              <a:rPr lang="lt-LT" altLang="lt-LT" dirty="0" err="1" smtClean="0"/>
              <a:t>emi</a:t>
            </a:r>
            <a:r>
              <a:rPr lang="en-US" altLang="lt-LT" dirty="0" err="1" smtClean="0"/>
              <a:t>ss</a:t>
            </a:r>
            <a:r>
              <a:rPr lang="lt-LT" altLang="lt-LT" dirty="0" err="1" smtClean="0"/>
              <a:t>ions</a:t>
            </a:r>
            <a:r>
              <a:rPr lang="lt-LT" altLang="lt-LT" dirty="0" smtClean="0"/>
              <a:t> </a:t>
            </a:r>
          </a:p>
          <a:p>
            <a:r>
              <a:rPr lang="lt-LT" altLang="lt-LT" dirty="0" err="1" smtClean="0"/>
              <a:t>Longetivity</a:t>
            </a:r>
            <a:r>
              <a:rPr lang="lt-LT" altLang="lt-LT" dirty="0" smtClean="0"/>
              <a:t> </a:t>
            </a:r>
            <a:endParaRPr lang="en-US" altLang="lt-LT" dirty="0" smtClean="0">
              <a:solidFill>
                <a:srgbClr val="00B050"/>
              </a:solidFill>
            </a:endParaRPr>
          </a:p>
          <a:p>
            <a:r>
              <a:rPr lang="lt-LT" altLang="lt-LT" dirty="0" err="1" smtClean="0"/>
              <a:t>Environmental</a:t>
            </a:r>
            <a:r>
              <a:rPr lang="lt-LT" altLang="lt-LT" dirty="0" smtClean="0"/>
              <a:t> </a:t>
            </a:r>
            <a:r>
              <a:rPr lang="lt-LT" altLang="lt-LT" dirty="0" err="1" smtClean="0"/>
              <a:t>impact</a:t>
            </a:r>
            <a:endParaRPr lang="en-US" altLang="lt-LT" sz="2800" dirty="0" smtClean="0">
              <a:solidFill>
                <a:srgbClr val="CC6600"/>
              </a:solidFill>
            </a:endParaRPr>
          </a:p>
          <a:p>
            <a:r>
              <a:rPr lang="lt-LT" altLang="lt-LT" b="1" dirty="0" err="1" smtClean="0"/>
              <a:t>Costs</a:t>
            </a:r>
            <a:r>
              <a:rPr lang="lt-LT" altLang="lt-LT" b="1" dirty="0" smtClean="0"/>
              <a:t> </a:t>
            </a:r>
            <a:r>
              <a:rPr lang="lt-LT" altLang="lt-LT" b="1" dirty="0" err="1" smtClean="0"/>
              <a:t>for</a:t>
            </a:r>
            <a:r>
              <a:rPr lang="lt-LT" altLang="lt-LT" b="1" dirty="0" smtClean="0"/>
              <a:t> </a:t>
            </a:r>
            <a:r>
              <a:rPr lang="lt-LT" altLang="lt-LT" b="1" dirty="0" err="1" smtClean="0"/>
              <a:t>Installation</a:t>
            </a:r>
            <a:r>
              <a:rPr lang="lt-LT" altLang="lt-LT" b="1" dirty="0" smtClean="0"/>
              <a:t> </a:t>
            </a:r>
            <a:r>
              <a:rPr lang="lt-LT" altLang="lt-LT" b="1" dirty="0" err="1" smtClean="0"/>
              <a:t>and</a:t>
            </a:r>
            <a:r>
              <a:rPr lang="lt-LT" altLang="lt-LT" b="1" dirty="0" smtClean="0"/>
              <a:t> </a:t>
            </a:r>
            <a:r>
              <a:rPr lang="lt-LT" altLang="lt-LT" b="1" dirty="0" err="1" smtClean="0"/>
              <a:t>maintenance</a:t>
            </a:r>
            <a:r>
              <a:rPr lang="lt-LT" altLang="lt-LT" b="1" dirty="0" smtClean="0"/>
              <a:t> </a:t>
            </a:r>
            <a:endParaRPr lang="lt-LT" altLang="lt-LT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b="1" dirty="0" err="1" smtClean="0"/>
              <a:t>Laboratory</a:t>
            </a:r>
            <a:r>
              <a:rPr lang="lt-LT" altLang="lt-LT" b="1" dirty="0" smtClean="0"/>
              <a:t> </a:t>
            </a:r>
            <a:r>
              <a:rPr lang="lt-LT" altLang="lt-LT" b="1" dirty="0" err="1" smtClean="0"/>
              <a:t>scale</a:t>
            </a:r>
            <a:r>
              <a:rPr lang="lt-LT" altLang="lt-LT" b="1" dirty="0" smtClean="0"/>
              <a:t> </a:t>
            </a:r>
            <a:r>
              <a:rPr lang="lt-LT" altLang="lt-LT" b="1" dirty="0" err="1" smtClean="0"/>
              <a:t>tests</a:t>
            </a:r>
            <a:endParaRPr lang="lt-LT" altLang="lt-LT" b="1" dirty="0" smtClean="0"/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18063"/>
            <a:ext cx="415607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196752"/>
            <a:ext cx="8315325" cy="362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9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t-LT" b="1" dirty="0" err="1" smtClean="0"/>
              <a:t>Laborat</a:t>
            </a:r>
            <a:r>
              <a:rPr lang="lt-LT" altLang="lt-LT" b="1" dirty="0" err="1" smtClean="0"/>
              <a:t>ory</a:t>
            </a:r>
            <a:r>
              <a:rPr lang="lt-LT" altLang="lt-LT" b="1" dirty="0" smtClean="0"/>
              <a:t> </a:t>
            </a:r>
            <a:r>
              <a:rPr lang="lt-LT" altLang="lt-LT" b="1" dirty="0" err="1" smtClean="0"/>
              <a:t>scale</a:t>
            </a:r>
            <a:r>
              <a:rPr lang="lt-LT" altLang="lt-LT" b="1" dirty="0" smtClean="0"/>
              <a:t> </a:t>
            </a:r>
            <a:r>
              <a:rPr lang="lt-LT" altLang="lt-LT" b="1" dirty="0" err="1" smtClean="0"/>
              <a:t>tests</a:t>
            </a:r>
            <a:endParaRPr lang="lt-LT" altLang="lt-LT" dirty="0" smtClean="0"/>
          </a:p>
        </p:txBody>
      </p:sp>
      <p:pic>
        <p:nvPicPr>
          <p:cNvPr id="80899" name="Paveikslėlis 6" descr="C:\INA\DOKTORANTŪRA\DISERTACIJA\UŽDUOTYS\NUOTRAUKOS\Bioreaktorių užpildymas\PC110071 (1)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9063" y="1484313"/>
            <a:ext cx="4784725" cy="4897437"/>
          </a:xfrm>
        </p:spPr>
      </p:pic>
      <p:pic>
        <p:nvPicPr>
          <p:cNvPr id="80900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511300"/>
            <a:ext cx="31702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4149725"/>
            <a:ext cx="313055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4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lt-LT" sz="41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Tile </a:t>
            </a:r>
            <a:r>
              <a:rPr lang="lt-LT" altLang="lt-LT" sz="4100" b="1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Drained</a:t>
            </a:r>
            <a:r>
              <a:rPr lang="lt-LT" altLang="lt-LT" sz="41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t-LT" sz="41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t-LT" altLang="lt-LT" sz="4100" b="1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gricultural</a:t>
            </a:r>
            <a:r>
              <a:rPr lang="lt-LT" altLang="lt-LT" sz="41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t-LT" sz="41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lt-LT" altLang="lt-LT" sz="4100" b="1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en-GB" altLang="lt-LT" sz="4100" b="1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39" y="1268760"/>
            <a:ext cx="735537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8" name="Picture 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301208"/>
            <a:ext cx="10668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424863" cy="1219200"/>
          </a:xfrm>
        </p:spPr>
        <p:txBody>
          <a:bodyPr/>
          <a:lstStyle/>
          <a:p>
            <a:r>
              <a:rPr lang="en-US" altLang="lt-LT" sz="6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Nutrient losses</a:t>
            </a:r>
            <a:endParaRPr lang="lt-LT" altLang="lt-LT" sz="6000" b="1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28775"/>
            <a:ext cx="8064500" cy="4454525"/>
          </a:xfrm>
        </p:spPr>
        <p:txBody>
          <a:bodyPr/>
          <a:lstStyle/>
          <a:p>
            <a:pPr>
              <a:defRPr/>
            </a:pPr>
            <a:r>
              <a:rPr lang="lt-LT" dirty="0" smtClean="0">
                <a:solidFill>
                  <a:schemeClr val="bg2"/>
                </a:solidFill>
                <a:effectLst/>
              </a:rPr>
              <a:t>Nitrate-N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b="1" dirty="0" smtClean="0">
                <a:solidFill>
                  <a:schemeClr val="bg2"/>
                </a:solidFill>
                <a:effectLst/>
              </a:rPr>
              <a:t>3-20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mg/l</a:t>
            </a:r>
            <a:r>
              <a:rPr lang="lt-LT" dirty="0" smtClean="0">
                <a:solidFill>
                  <a:schemeClr val="bg2"/>
                </a:solidFill>
                <a:effectLst/>
              </a:rPr>
              <a:t> f</a:t>
            </a:r>
            <a:r>
              <a:rPr lang="en-US" dirty="0" smtClean="0">
                <a:solidFill>
                  <a:schemeClr val="bg2"/>
                </a:solidFill>
                <a:effectLst/>
              </a:rPr>
              <a:t>rom tile-drained fields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Total P concentrations: from </a:t>
            </a:r>
            <a:r>
              <a:rPr lang="en-US" b="1" dirty="0" smtClean="0">
                <a:solidFill>
                  <a:schemeClr val="bg2"/>
                </a:solidFill>
                <a:effectLst/>
              </a:rPr>
              <a:t>0.1 to 0.15 </a:t>
            </a:r>
            <a:r>
              <a:rPr lang="en-US" dirty="0" smtClean="0">
                <a:solidFill>
                  <a:schemeClr val="bg2"/>
                </a:solidFill>
                <a:effectLst/>
              </a:rPr>
              <a:t>mg/l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  <a:p>
            <a:pPr>
              <a:defRPr/>
            </a:pPr>
            <a:r>
              <a:rPr lang="lt-LT" b="1" dirty="0" err="1" smtClean="0">
                <a:solidFill>
                  <a:schemeClr val="bg2"/>
                </a:solidFill>
                <a:effectLst/>
              </a:rPr>
              <a:t>Annual</a:t>
            </a:r>
            <a:r>
              <a:rPr lang="lt-LT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b="1" dirty="0" smtClean="0">
                <a:solidFill>
                  <a:schemeClr val="bg2"/>
                </a:solidFill>
                <a:effectLst/>
              </a:rPr>
              <a:t>Losses: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-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/>
                </a:solidFill>
                <a:effectLst/>
              </a:rPr>
              <a:t>from </a:t>
            </a:r>
            <a:r>
              <a:rPr lang="lt-LT" b="1" dirty="0">
                <a:solidFill>
                  <a:schemeClr val="bg2"/>
                </a:solidFill>
                <a:effectLst/>
              </a:rPr>
              <a:t>3</a:t>
            </a:r>
            <a:r>
              <a:rPr lang="en-US" b="1" dirty="0" smtClean="0">
                <a:solidFill>
                  <a:schemeClr val="bg2"/>
                </a:solidFill>
                <a:effectLst/>
              </a:rPr>
              <a:t> to 40 </a:t>
            </a:r>
            <a:r>
              <a:rPr lang="en-US" dirty="0" smtClean="0">
                <a:solidFill>
                  <a:schemeClr val="bg2"/>
                </a:solidFill>
                <a:effectLst/>
              </a:rPr>
              <a:t>kg N/ha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-  </a:t>
            </a:r>
            <a:r>
              <a:rPr lang="en-US" b="1" dirty="0" smtClean="0">
                <a:solidFill>
                  <a:schemeClr val="bg2"/>
                </a:solidFill>
                <a:effectLst/>
              </a:rPr>
              <a:t>0.0</a:t>
            </a:r>
            <a:r>
              <a:rPr lang="lt-LT" b="1" dirty="0" smtClean="0">
                <a:solidFill>
                  <a:schemeClr val="bg2"/>
                </a:solidFill>
                <a:effectLst/>
              </a:rPr>
              <a:t>5</a:t>
            </a:r>
            <a:r>
              <a:rPr lang="en-US" b="1" dirty="0" smtClean="0">
                <a:solidFill>
                  <a:schemeClr val="bg2"/>
                </a:solidFill>
                <a:effectLst/>
              </a:rPr>
              <a:t>-0.40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kg P/ha </a:t>
            </a:r>
          </a:p>
          <a:p>
            <a:pPr>
              <a:defRPr/>
            </a:pPr>
            <a:endParaRPr lang="lt-LT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88" y="3140968"/>
            <a:ext cx="4104652" cy="304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88640"/>
            <a:ext cx="8497888" cy="1219200"/>
          </a:xfrm>
        </p:spPr>
        <p:txBody>
          <a:bodyPr/>
          <a:lstStyle/>
          <a:p>
            <a:pPr>
              <a:defRPr/>
            </a:pPr>
            <a:r>
              <a:rPr lang="en-US" sz="6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Drainage runoff</a:t>
            </a:r>
            <a:endParaRPr lang="lt-LT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971550" y="1844675"/>
            <a:ext cx="338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lt-LT" sz="2400">
                <a:solidFill>
                  <a:schemeClr val="bg2"/>
                </a:solidFill>
              </a:rPr>
              <a:t>      Air temperature °C</a:t>
            </a:r>
            <a:endParaRPr lang="lt-LT" altLang="lt-LT" sz="2400">
              <a:solidFill>
                <a:schemeClr val="bg2"/>
              </a:solidFill>
            </a:endParaRPr>
          </a:p>
        </p:txBody>
      </p:sp>
      <p:sp>
        <p:nvSpPr>
          <p:cNvPr id="45060" name="TextBox 10"/>
          <p:cNvSpPr txBox="1">
            <a:spLocks noChangeArrowheads="1"/>
          </p:cNvSpPr>
          <p:nvPr/>
        </p:nvSpPr>
        <p:spPr bwMode="auto">
          <a:xfrm>
            <a:off x="5292725" y="1868488"/>
            <a:ext cx="3382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lt-LT" sz="2400">
                <a:solidFill>
                  <a:schemeClr val="bg2"/>
                </a:solidFill>
              </a:rPr>
              <a:t>Drainage runoff  mm</a:t>
            </a:r>
            <a:endParaRPr lang="lt-LT" altLang="lt-LT" sz="2400">
              <a:solidFill>
                <a:schemeClr val="bg2"/>
              </a:solidFill>
            </a:endParaRP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852738"/>
            <a:ext cx="41052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79713"/>
            <a:ext cx="424815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p Arrow 9"/>
          <p:cNvSpPr/>
          <p:nvPr/>
        </p:nvSpPr>
        <p:spPr bwMode="auto">
          <a:xfrm>
            <a:off x="5688013" y="3027363"/>
            <a:ext cx="360362" cy="719137"/>
          </a:xfrm>
          <a:prstGeom prst="upArrow">
            <a:avLst/>
          </a:prstGeom>
          <a:solidFill>
            <a:schemeClr val="bg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wrap="none"/>
          <a:lstStyle/>
          <a:p>
            <a:pPr>
              <a:defRPr/>
            </a:pPr>
            <a:endParaRPr lang="lt-LT"/>
          </a:p>
        </p:txBody>
      </p:sp>
      <p:sp>
        <p:nvSpPr>
          <p:cNvPr id="45064" name="Up Arrow 11"/>
          <p:cNvSpPr>
            <a:spLocks noChangeArrowheads="1"/>
          </p:cNvSpPr>
          <p:nvPr/>
        </p:nvSpPr>
        <p:spPr bwMode="auto">
          <a:xfrm>
            <a:off x="1357313" y="5589588"/>
            <a:ext cx="366712" cy="719137"/>
          </a:xfrm>
          <a:prstGeom prst="upArrow">
            <a:avLst>
              <a:gd name="adj1" fmla="val 50000"/>
              <a:gd name="adj2" fmla="val 49907"/>
            </a:avLst>
          </a:prstGeom>
          <a:solidFill>
            <a:srgbClr val="C00000"/>
          </a:solidFill>
          <a:ln w="127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lt-LT" altLang="lt-LT" sz="2400"/>
          </a:p>
        </p:txBody>
      </p:sp>
      <p:sp>
        <p:nvSpPr>
          <p:cNvPr id="3" name="TextBox 2"/>
          <p:cNvSpPr txBox="1"/>
          <p:nvPr/>
        </p:nvSpPr>
        <p:spPr>
          <a:xfrm>
            <a:off x="5688013" y="6165304"/>
            <a:ext cx="2556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chemeClr val="bg2"/>
                </a:solidFill>
              </a:rPr>
              <a:t>Miseckait</a:t>
            </a:r>
            <a:r>
              <a:rPr lang="lt-LT" sz="1600" dirty="0" smtClean="0">
                <a:solidFill>
                  <a:schemeClr val="bg2"/>
                </a:solidFill>
              </a:rPr>
              <a:t>ė</a:t>
            </a:r>
            <a:r>
              <a:rPr lang="en-US" sz="1600" dirty="0" smtClean="0">
                <a:solidFill>
                  <a:schemeClr val="bg2"/>
                </a:solidFill>
              </a:rPr>
              <a:t>, 2011</a:t>
            </a:r>
            <a:endParaRPr lang="lt-LT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lt-LT" altLang="lt-LT" smtClean="0"/>
          </a:p>
        </p:txBody>
      </p:sp>
      <p:pic>
        <p:nvPicPr>
          <p:cNvPr id="51203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ontent Placeholder 6"/>
          <p:cNvSpPr>
            <a:spLocks noGrp="1"/>
          </p:cNvSpPr>
          <p:nvPr>
            <p:ph idx="1"/>
          </p:nvPr>
        </p:nvSpPr>
        <p:spPr>
          <a:xfrm>
            <a:off x="179388" y="4437063"/>
            <a:ext cx="8229600" cy="25527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lt-LT" altLang="lt-LT" dirty="0" smtClean="0">
                <a:solidFill>
                  <a:srgbClr val="FFFF00"/>
                </a:solidFill>
              </a:rPr>
              <a:t>„</a:t>
            </a:r>
            <a:r>
              <a:rPr lang="en-US" altLang="lt-LT" b="1" dirty="0" smtClean="0">
                <a:solidFill>
                  <a:srgbClr val="FFFF00"/>
                </a:solidFill>
              </a:rPr>
              <a:t>Drain only what is necessary for good </a:t>
            </a:r>
            <a:r>
              <a:rPr lang="en-US" altLang="lt-LT" b="1" dirty="0" err="1" smtClean="0">
                <a:solidFill>
                  <a:srgbClr val="FFFF00"/>
                </a:solidFill>
              </a:rPr>
              <a:t>trafficability</a:t>
            </a:r>
            <a:r>
              <a:rPr lang="en-US" altLang="lt-LT" b="1" dirty="0" smtClean="0">
                <a:solidFill>
                  <a:srgbClr val="FFFF00"/>
                </a:solidFill>
              </a:rPr>
              <a:t> and crop growth – and not a drop more</a:t>
            </a:r>
            <a:r>
              <a:rPr lang="en-US" altLang="lt-LT" dirty="0" smtClean="0">
                <a:solidFill>
                  <a:srgbClr val="FFFF00"/>
                </a:solidFill>
              </a:rPr>
              <a:t>” </a:t>
            </a:r>
            <a:r>
              <a:rPr lang="en-US" sz="2400" i="1" dirty="0" smtClean="0">
                <a:solidFill>
                  <a:schemeClr val="tx2"/>
                </a:solidFill>
                <a:effectLst/>
              </a:rPr>
              <a:t> – </a:t>
            </a:r>
            <a:r>
              <a:rPr lang="en-US" sz="2400" b="1" i="1" dirty="0" smtClean="0">
                <a:solidFill>
                  <a:schemeClr val="tx2"/>
                </a:solidFill>
                <a:effectLst/>
              </a:rPr>
              <a:t>any drainage in excess of this rule likely carries away nitrate and water that is no longer available for crop uptake.</a:t>
            </a:r>
            <a:endParaRPr lang="lt-LT" altLang="lt-LT" sz="2400" b="1" dirty="0" smtClean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40466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Golden rule of drainage</a:t>
            </a:r>
            <a:endParaRPr lang="lt-L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t-LT" sz="5400" b="1" dirty="0" smtClean="0">
                <a:solidFill>
                  <a:schemeClr val="bg2"/>
                </a:solidFill>
                <a:effectLst/>
              </a:rPr>
              <a:t>Conservation Drainage</a:t>
            </a:r>
            <a:endParaRPr lang="lt-LT" altLang="lt-LT" sz="5400" b="1" dirty="0" smtClean="0">
              <a:solidFill>
                <a:schemeClr val="bg2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2"/>
                </a:solidFill>
                <a:effectLst/>
              </a:rPr>
              <a:t>M</a:t>
            </a:r>
            <a:r>
              <a:rPr lang="en-US" sz="2400" dirty="0" smtClean="0">
                <a:solidFill>
                  <a:schemeClr val="bg2"/>
                </a:solidFill>
                <a:effectLst/>
              </a:rPr>
              <a:t>anagement practices that reduce nutrient transport from drained land and not reduce drainage performance</a:t>
            </a:r>
            <a:r>
              <a:rPr lang="en-US" dirty="0" smtClean="0">
                <a:solidFill>
                  <a:schemeClr val="bg2"/>
                </a:solidFill>
                <a:effectLst/>
              </a:rPr>
              <a:t>:</a:t>
            </a:r>
          </a:p>
          <a:p>
            <a:pPr>
              <a:buFontTx/>
              <a:buChar char="-"/>
              <a:defRPr/>
            </a:pPr>
            <a:endParaRPr lang="en-US" b="1" dirty="0" smtClean="0">
              <a:solidFill>
                <a:schemeClr val="bg2"/>
              </a:solidFill>
              <a:effectLst/>
            </a:endParaRPr>
          </a:p>
          <a:p>
            <a:pPr>
              <a:buFontTx/>
              <a:buChar char="-"/>
              <a:defRPr/>
            </a:pPr>
            <a:r>
              <a:rPr lang="en-US" sz="4000" b="1" dirty="0" smtClean="0">
                <a:solidFill>
                  <a:schemeClr val="tx1">
                    <a:lumMod val="65000"/>
                  </a:schemeClr>
                </a:solidFill>
                <a:effectLst/>
              </a:rPr>
              <a:t>Controlled drainage</a:t>
            </a:r>
          </a:p>
          <a:p>
            <a:pPr>
              <a:buFontTx/>
              <a:buChar char="-"/>
              <a:defRPr/>
            </a:pPr>
            <a:r>
              <a:rPr lang="en-US" sz="4000" b="1" dirty="0" smtClean="0">
                <a:solidFill>
                  <a:schemeClr val="bg2"/>
                </a:solidFill>
                <a:effectLst/>
              </a:rPr>
              <a:t>Woodchip bioreactors</a:t>
            </a:r>
          </a:p>
          <a:p>
            <a:pPr>
              <a:buFontTx/>
              <a:buChar char="-"/>
              <a:defRPr/>
            </a:pPr>
            <a:r>
              <a:rPr lang="en-US" sz="4000" b="1" dirty="0" smtClean="0">
                <a:solidFill>
                  <a:schemeClr val="tx1">
                    <a:lumMod val="65000"/>
                  </a:schemeClr>
                </a:solidFill>
                <a:effectLst/>
              </a:rPr>
              <a:t>Saturated riparian buffer strips</a:t>
            </a:r>
          </a:p>
          <a:p>
            <a:pPr>
              <a:buFontTx/>
              <a:buChar char="-"/>
              <a:defRPr/>
            </a:pPr>
            <a:r>
              <a:rPr lang="lt-LT" sz="4000" b="1" dirty="0" err="1" smtClean="0">
                <a:solidFill>
                  <a:schemeClr val="tx1">
                    <a:lumMod val="65000"/>
                  </a:schemeClr>
                </a:solidFill>
                <a:effectLst/>
              </a:rPr>
              <a:t>Alternative</a:t>
            </a:r>
            <a:r>
              <a:rPr lang="lt-LT" sz="4000" b="1" dirty="0" smtClean="0">
                <a:solidFill>
                  <a:schemeClr val="tx1">
                    <a:lumMod val="65000"/>
                  </a:schemeClr>
                </a:solidFill>
                <a:effectLst/>
              </a:rPr>
              <a:t> </a:t>
            </a:r>
            <a:r>
              <a:rPr lang="lt-LT" sz="4000" b="1" dirty="0" err="1" smtClean="0">
                <a:solidFill>
                  <a:schemeClr val="tx1">
                    <a:lumMod val="65000"/>
                  </a:schemeClr>
                </a:solidFill>
                <a:effectLst/>
              </a:rPr>
              <a:t>open</a:t>
            </a:r>
            <a:r>
              <a:rPr lang="lt-LT" sz="4000" b="1" dirty="0" smtClean="0">
                <a:solidFill>
                  <a:schemeClr val="tx1">
                    <a:lumMod val="65000"/>
                  </a:schemeClr>
                </a:solidFill>
                <a:effectLst/>
              </a:rPr>
              <a:t> </a:t>
            </a:r>
            <a:r>
              <a:rPr lang="lt-LT" sz="4000" b="1" dirty="0" err="1" smtClean="0">
                <a:solidFill>
                  <a:schemeClr val="tx1">
                    <a:lumMod val="65000"/>
                  </a:schemeClr>
                </a:solidFill>
                <a:effectLst/>
              </a:rPr>
              <a:t>ditch</a:t>
            </a:r>
            <a:r>
              <a:rPr lang="lt-LT" sz="4000" b="1" dirty="0" smtClean="0">
                <a:solidFill>
                  <a:schemeClr val="tx1">
                    <a:lumMod val="65000"/>
                  </a:schemeClr>
                </a:solidFill>
                <a:effectLst/>
              </a:rPr>
              <a:t> </a:t>
            </a:r>
            <a:r>
              <a:rPr lang="lt-LT" sz="4000" b="1" dirty="0" err="1" smtClean="0">
                <a:solidFill>
                  <a:schemeClr val="tx1">
                    <a:lumMod val="65000"/>
                  </a:schemeClr>
                </a:solidFill>
                <a:effectLst/>
              </a:rPr>
              <a:t>design</a:t>
            </a: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effectLst/>
              </a:rPr>
              <a:t>  </a:t>
            </a:r>
          </a:p>
          <a:p>
            <a:pPr>
              <a:buFontTx/>
              <a:buChar char="-"/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  <a:p>
            <a:pPr>
              <a:buFontTx/>
              <a:buChar char="-"/>
              <a:defRPr/>
            </a:pPr>
            <a:endParaRPr lang="lt-LT" dirty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203848" y="836712"/>
            <a:ext cx="6084888" cy="1143000"/>
          </a:xfrm>
        </p:spPr>
        <p:txBody>
          <a:bodyPr/>
          <a:lstStyle/>
          <a:p>
            <a:r>
              <a:rPr lang="en-US" altLang="lt-LT" b="1" dirty="0" smtClean="0"/>
              <a:t>Controlled drainage</a:t>
            </a:r>
            <a:br>
              <a:rPr lang="en-US" altLang="lt-LT" b="1" dirty="0" smtClean="0"/>
            </a:br>
            <a:r>
              <a:rPr lang="en-US" altLang="lt-LT" sz="2800" b="1" dirty="0" err="1" smtClean="0"/>
              <a:t>subirrigation</a:t>
            </a:r>
            <a:endParaRPr lang="lt-LT" altLang="lt-LT" sz="2800" b="1" dirty="0" smtClean="0"/>
          </a:p>
        </p:txBody>
      </p:sp>
      <p:pic>
        <p:nvPicPr>
          <p:cNvPr id="53251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4" y="243136"/>
            <a:ext cx="2846805" cy="644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6238" y="1739900"/>
            <a:ext cx="5976937" cy="28315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171450" indent="-171450">
              <a:buFontTx/>
              <a:buChar char="-"/>
              <a:defRPr/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                             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Effect:</a:t>
            </a:r>
          </a:p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lt-LT" sz="1800" b="1" dirty="0">
                <a:solidFill>
                  <a:srgbClr val="000000"/>
                </a:solidFill>
                <a:latin typeface="Arial" charset="0"/>
              </a:rPr>
              <a:t>                          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   </a:t>
            </a:r>
          </a:p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                               </a:t>
            </a:r>
            <a:r>
              <a:rPr lang="lt-LT" sz="1800" b="1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Arial" charset="0"/>
              </a:rPr>
              <a:t>Reduced </a:t>
            </a:r>
            <a:r>
              <a:rPr lang="en-US" sz="2200" b="1" dirty="0">
                <a:solidFill>
                  <a:srgbClr val="000000"/>
                </a:solidFill>
                <a:latin typeface="Arial" charset="0"/>
              </a:rPr>
              <a:t>drainage outflow</a:t>
            </a:r>
          </a:p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                            - Increased water retention time</a:t>
            </a:r>
            <a:r>
              <a:rPr lang="lt-LT" sz="2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defRPr/>
            </a:pPr>
            <a:r>
              <a:rPr lang="lt-LT" sz="2000" b="1" dirty="0">
                <a:solidFill>
                  <a:srgbClr val="000000"/>
                </a:solidFill>
                <a:latin typeface="Arial" charset="0"/>
              </a:rPr>
              <a:t>                            -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Increased N uptake by crops </a:t>
            </a:r>
          </a:p>
          <a:p>
            <a:pPr>
              <a:defRPr/>
            </a:pPr>
            <a:r>
              <a:rPr lang="lt-LT" sz="2000" b="1" dirty="0">
                <a:solidFill>
                  <a:srgbClr val="000000"/>
                </a:solidFill>
                <a:latin typeface="Arial" charset="0"/>
              </a:rPr>
              <a:t>                            - </a:t>
            </a:r>
            <a:r>
              <a:rPr lang="lt-LT" sz="2200" b="1" dirty="0" err="1">
                <a:solidFill>
                  <a:srgbClr val="000000"/>
                </a:solidFill>
                <a:latin typeface="Arial" charset="0"/>
              </a:rPr>
              <a:t>Denitrifi</a:t>
            </a:r>
            <a:r>
              <a:rPr lang="en-US" sz="2200" b="1" dirty="0">
                <a:solidFill>
                  <a:srgbClr val="000000"/>
                </a:solidFill>
                <a:latin typeface="Arial" charset="0"/>
              </a:rPr>
              <a:t>cation  </a:t>
            </a:r>
            <a:endParaRPr lang="lt-LT" sz="22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325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032500"/>
            <a:ext cx="11953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33069" y="5157192"/>
            <a:ext cx="429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rgbClr val="800000"/>
                </a:solidFill>
              </a:rPr>
              <a:t>NO</a:t>
            </a:r>
            <a:r>
              <a:rPr lang="lt-LT" sz="1400" b="1" dirty="0" smtClean="0">
                <a:solidFill>
                  <a:srgbClr val="800000"/>
                </a:solidFill>
              </a:rPr>
              <a:t>3</a:t>
            </a:r>
            <a:r>
              <a:rPr lang="lt-LT" b="1" dirty="0" smtClean="0">
                <a:solidFill>
                  <a:srgbClr val="800000"/>
                </a:solidFill>
              </a:rPr>
              <a:t>-N </a:t>
            </a:r>
            <a:r>
              <a:rPr lang="lt-LT" b="1" dirty="0" err="1" smtClean="0">
                <a:solidFill>
                  <a:srgbClr val="800000"/>
                </a:solidFill>
              </a:rPr>
              <a:t>reduction</a:t>
            </a:r>
            <a:r>
              <a:rPr lang="lt-LT" b="1" dirty="0" smtClean="0">
                <a:solidFill>
                  <a:srgbClr val="800000"/>
                </a:solidFill>
              </a:rPr>
              <a:t> – 20-</a:t>
            </a:r>
            <a:r>
              <a:rPr lang="en-US" b="1" dirty="0" smtClean="0">
                <a:solidFill>
                  <a:srgbClr val="800000"/>
                </a:solidFill>
              </a:rPr>
              <a:t>50 (30)%</a:t>
            </a:r>
            <a:endParaRPr lang="lt-LT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t-LT" dirty="0" smtClean="0"/>
              <a:t/>
            </a:r>
            <a:br>
              <a:rPr lang="en-US" altLang="lt-LT" dirty="0" smtClean="0"/>
            </a:br>
            <a:r>
              <a:rPr lang="lt-LT" altLang="lt-LT" sz="3600" b="1" dirty="0" smtClean="0"/>
              <a:t>DENITRIFICATION BIOREACTORS</a:t>
            </a:r>
            <a:r>
              <a:rPr lang="en-US" altLang="lt-LT" sz="3600" b="1" dirty="0" smtClean="0"/>
              <a:t/>
            </a:r>
            <a:br>
              <a:rPr lang="en-US" altLang="lt-LT" sz="3600" b="1" dirty="0" smtClean="0"/>
            </a:br>
            <a:r>
              <a:rPr lang="lt-LT" altLang="lt-LT" sz="2400" b="1" dirty="0" err="1" smtClean="0"/>
              <a:t>Woodchips</a:t>
            </a:r>
            <a:r>
              <a:rPr lang="en-US" altLang="lt-LT" sz="2400" b="1" dirty="0" smtClean="0"/>
              <a:t> bioreactors</a:t>
            </a:r>
            <a:r>
              <a:rPr lang="lt-LT" altLang="lt-LT" sz="2400" dirty="0" smtClean="0"/>
              <a:t> </a:t>
            </a:r>
            <a:r>
              <a:rPr lang="lt-LT" altLang="lt-LT" dirty="0" smtClean="0"/>
              <a:t/>
            </a:r>
            <a:br>
              <a:rPr lang="lt-LT" altLang="lt-LT" dirty="0" smtClean="0"/>
            </a:br>
            <a:endParaRPr lang="lt-LT" altLang="lt-LT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lt-LT" sz="2000" dirty="0" smtClean="0"/>
              <a:t>       The bioreactor consists of a trench filled with </a:t>
            </a:r>
            <a:r>
              <a:rPr lang="lt-LT" altLang="lt-LT" sz="2000" dirty="0" err="1" smtClean="0"/>
              <a:t>carbon</a:t>
            </a:r>
            <a:r>
              <a:rPr lang="lt-LT" altLang="lt-LT" sz="2000" dirty="0" smtClean="0"/>
              <a:t> </a:t>
            </a:r>
            <a:r>
              <a:rPr lang="lt-LT" altLang="lt-LT" sz="2000" dirty="0" err="1" smtClean="0"/>
              <a:t>source</a:t>
            </a:r>
            <a:r>
              <a:rPr lang="lt-LT" altLang="lt-LT" sz="2000" dirty="0" smtClean="0"/>
              <a:t> (</a:t>
            </a:r>
            <a:r>
              <a:rPr lang="en-US" altLang="lt-LT" sz="2000" dirty="0" smtClean="0"/>
              <a:t>woodchips</a:t>
            </a:r>
            <a:r>
              <a:rPr lang="lt-LT" altLang="lt-LT" sz="2000" dirty="0" smtClean="0"/>
              <a:t>)</a:t>
            </a:r>
            <a:r>
              <a:rPr lang="en-US" altLang="lt-LT" sz="2000" dirty="0" smtClean="0"/>
              <a:t> through  which the drainage water is allowed to flow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16263"/>
            <a:ext cx="4105275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6022975" y="3116263"/>
            <a:ext cx="2427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lt-LT" sz="1600" b="1">
                <a:solidFill>
                  <a:srgbClr val="000000"/>
                </a:solidFill>
              </a:rPr>
              <a:t>Wood chips</a:t>
            </a:r>
            <a:endParaRPr lang="lt-LT" altLang="lt-LT" sz="1600" b="1">
              <a:solidFill>
                <a:srgbClr val="000000"/>
              </a:solidFill>
            </a:endParaRP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3454400"/>
            <a:ext cx="34575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45" y="332656"/>
            <a:ext cx="8229600" cy="1143000"/>
          </a:xfrm>
        </p:spPr>
        <p:txBody>
          <a:bodyPr/>
          <a:lstStyle/>
          <a:p>
            <a:r>
              <a:rPr lang="en-US" sz="5400" b="1" dirty="0" smtClean="0"/>
              <a:t>Denitrifying </a:t>
            </a:r>
            <a:r>
              <a:rPr lang="en-US" sz="5400" b="1" dirty="0"/>
              <a:t>B</a:t>
            </a:r>
            <a:r>
              <a:rPr lang="en-US" sz="5400" b="1" dirty="0" smtClean="0"/>
              <a:t>ioreactor</a:t>
            </a:r>
            <a:endParaRPr lang="lt-LT" sz="5400" b="1" dirty="0"/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98" y="2060848"/>
            <a:ext cx="8064896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681320"/>
              </p:ext>
            </p:extLst>
          </p:nvPr>
        </p:nvGraphicFramePr>
        <p:xfrm>
          <a:off x="1796526" y="1412776"/>
          <a:ext cx="5760640" cy="5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3" name="Lygtis" r:id="rId4" imgW="2882900" imgH="254000" progId="Equation.3">
                  <p:embed/>
                </p:oleObj>
              </mc:Choice>
              <mc:Fallback>
                <p:oleObj name="Lygtis" r:id="rId4" imgW="28829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526" y="1412776"/>
                        <a:ext cx="5760640" cy="5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44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Diagonal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00CCCC"/>
      </a:accent1>
      <a:accent2>
        <a:srgbClr val="FF33CC"/>
      </a:accent2>
      <a:accent3>
        <a:srgbClr val="AAAA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lt-L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lt-L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 Diagonal.pot</Template>
  <TotalTime>7143</TotalTime>
  <Words>245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Blue Diagonal</vt:lpstr>
      <vt:lpstr>Default Design</vt:lpstr>
      <vt:lpstr>4_Default Design</vt:lpstr>
      <vt:lpstr>5_Default Design</vt:lpstr>
      <vt:lpstr>9_Default Design</vt:lpstr>
      <vt:lpstr>2_Default Design</vt:lpstr>
      <vt:lpstr>Lygtis</vt:lpstr>
      <vt:lpstr> AGRICULTURAL DRAINAGE AND WATER QUALITY  the demand for alternative practices to achieve the balance   Arvydas Povilaitis   </vt:lpstr>
      <vt:lpstr>Tile Drained Agricultural Land</vt:lpstr>
      <vt:lpstr>Nutrient losses</vt:lpstr>
      <vt:lpstr>Drainage runoff</vt:lpstr>
      <vt:lpstr>PowerPoint Presentation</vt:lpstr>
      <vt:lpstr>Conservation Drainage</vt:lpstr>
      <vt:lpstr>Controlled drainage subirrigation</vt:lpstr>
      <vt:lpstr> DENITRIFICATION BIOREACTORS Woodchips bioreactors  </vt:lpstr>
      <vt:lpstr>Denitrifying Bioreactor</vt:lpstr>
      <vt:lpstr>Denitrifying Bioreactor</vt:lpstr>
      <vt:lpstr>Laboratory scale tests</vt:lpstr>
      <vt:lpstr>Laboratory scale tests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Arvydas Povilaitis</dc:creator>
  <cp:lastModifiedBy>Mārtiņš Krasovskis</cp:lastModifiedBy>
  <cp:revision>460</cp:revision>
  <dcterms:modified xsi:type="dcterms:W3CDTF">2016-05-31T09:51:20Z</dcterms:modified>
</cp:coreProperties>
</file>